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293" r:id="rId6"/>
    <p:sldId id="297" r:id="rId7"/>
    <p:sldId id="315" r:id="rId8"/>
    <p:sldId id="299" r:id="rId9"/>
    <p:sldId id="291" r:id="rId10"/>
    <p:sldId id="292" r:id="rId11"/>
    <p:sldId id="314" r:id="rId12"/>
    <p:sldId id="316" r:id="rId13"/>
    <p:sldId id="300" r:id="rId14"/>
    <p:sldId id="298" r:id="rId15"/>
    <p:sldId id="296" r:id="rId16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13" autoAdjust="0"/>
    <p:restoredTop sz="94631" autoAdjust="0"/>
  </p:normalViewPr>
  <p:slideViewPr>
    <p:cSldViewPr snapToGrid="0">
      <p:cViewPr varScale="1">
        <p:scale>
          <a:sx n="128" d="100"/>
          <a:sy n="128" d="100"/>
        </p:scale>
        <p:origin x="17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5FAA28-D333-4D57-AF0E-BDF53B4498B2}" type="datetime1">
              <a:rPr lang="en-GB" smtClean="0"/>
              <a:t>26/05/2023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D03277C-3F5C-4673-8D79-1738A329ED93}" type="datetime1">
              <a:rPr lang="en-GB" noProof="0" smtClean="0"/>
              <a:t>26/05/2023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949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5578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331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6270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8716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673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9138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9860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 noProof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GB" sz="1600" b="1" spc="-100" noProof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GB" sz="1600" b="1" spc="-100" noProof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map-se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learn.javascript.ru/garbage-collection" TargetMode="External"/><Relationship Id="rId4" Type="http://schemas.openxmlformats.org/officeDocument/2006/relationships/hyperlink" Target="https://learn.javascript.ru/weakmap-weakse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habr.com/ru/articles/516034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4778873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ru-RU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Сергей  Савчук</a:t>
            </a:r>
            <a:br>
              <a:rPr lang="en-GB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</a:br>
            <a:r>
              <a:rPr lang="en-US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  <a:t>software engineer</a:t>
            </a:r>
            <a:endParaRPr lang="en-GB" sz="16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dirty="0"/>
              <a:t>Map &amp; set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5307495"/>
            <a:ext cx="3401478" cy="536714"/>
          </a:xfrm>
        </p:spPr>
        <p:txBody>
          <a:bodyPr rtlCol="0"/>
          <a:lstStyle/>
          <a:p>
            <a:r>
              <a:rPr lang="ru-RU" dirty="0"/>
              <a:t>Сложные структуры данных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E38D1A1-1B61-94DC-01EC-4CCE82981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Сложность операций</a:t>
            </a:r>
            <a:endParaRPr lang="en-UA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5AF4B60-BFBB-6619-5D85-BCC5C158D5D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2745582" y="2454965"/>
            <a:ext cx="6884194" cy="3360141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B758B-E383-EF56-E786-D279906DC2E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10</a:t>
            </a:fld>
            <a:endParaRPr lang="en-GB" noProof="0"/>
          </a:p>
        </p:txBody>
      </p:sp>
      <p:pic>
        <p:nvPicPr>
          <p:cNvPr id="9" name="Picture Placeholder 9" descr="Abstract architecture polygon">
            <a:extLst>
              <a:ext uri="{FF2B5EF4-FFF2-40B4-BE49-F238E27FC236}">
                <a16:creationId xmlns:a16="http://schemas.microsoft.com/office/drawing/2014/main" id="{0228C338-07E0-F142-A9AA-FCFDF75F065E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15" r="15"/>
          <a:stretch>
            <a:fillRect/>
          </a:stretch>
        </p:blipFill>
        <p:spPr/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A428D82-A3B4-971D-32C9-99C040400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772" y="2375452"/>
            <a:ext cx="9086004" cy="416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31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вывод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3543" y="1343906"/>
            <a:ext cx="4546649" cy="3933645"/>
          </a:xfrm>
        </p:spPr>
        <p:txBody>
          <a:bodyPr rtlCol="0"/>
          <a:lstStyle/>
          <a:p>
            <a:pPr marL="0" indent="0" rtl="0">
              <a:buNone/>
            </a:pPr>
            <a:r>
              <a:rPr lang="en-US" sz="3200" b="0" i="0" u="none" strike="noStrike" dirty="0">
                <a:solidFill>
                  <a:srgbClr val="303135"/>
                </a:solidFill>
                <a:effectLst/>
                <a:latin typeface="-apple-system"/>
              </a:rPr>
              <a:t>SET</a:t>
            </a:r>
            <a:endParaRPr lang="ru-RU" sz="3200" b="0" i="0" u="none" strike="noStrike" dirty="0">
              <a:solidFill>
                <a:srgbClr val="303135"/>
              </a:solidFill>
              <a:effectLst/>
              <a:latin typeface="-apple-system"/>
            </a:endParaRPr>
          </a:p>
          <a:p>
            <a:pPr marL="0" indent="0" rtl="0">
              <a:buNone/>
            </a:pPr>
            <a:r>
              <a:rPr lang="ru-RU" b="0" i="0" dirty="0">
                <a:solidFill>
                  <a:srgbClr val="4D5B7C"/>
                </a:solidFill>
                <a:effectLst/>
                <a:latin typeface="Inter"/>
              </a:rPr>
              <a:t>можно использовать для поиска идентичных, пересекающихся и отличных элементов двух наборов данных. 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11</a:t>
            </a:fld>
            <a:endParaRPr lang="en-GB"/>
          </a:p>
        </p:txBody>
      </p:sp>
      <p:pic>
        <p:nvPicPr>
          <p:cNvPr id="9" name="Picture Placeholder 8" descr="Top view of three me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3206135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THANK YOU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GB" sz="1600" b="1" spc="-10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GB" sz="1600" b="1" spc="-10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D0C151-F906-FF20-5D82-AFB6F08C23E9}"/>
              </a:ext>
            </a:extLst>
          </p:cNvPr>
          <p:cNvSpPr txBox="1"/>
          <p:nvPr/>
        </p:nvSpPr>
        <p:spPr>
          <a:xfrm>
            <a:off x="4974603" y="3787263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Map &amp; Set</a:t>
            </a:r>
            <a:endParaRPr lang="en-U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4D6F6D-AB4A-5928-2506-C4DD2605E369}"/>
              </a:ext>
            </a:extLst>
          </p:cNvPr>
          <p:cNvSpPr txBox="1"/>
          <p:nvPr/>
        </p:nvSpPr>
        <p:spPr>
          <a:xfrm>
            <a:off x="4398836" y="4156595"/>
            <a:ext cx="2349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4"/>
              </a:rPr>
              <a:t>Weak Map &amp; Weak Set</a:t>
            </a:r>
            <a:endParaRPr lang="en-U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4BDB2B-BE07-905C-D0D5-CA56F164D4C7}"/>
              </a:ext>
            </a:extLst>
          </p:cNvPr>
          <p:cNvSpPr txBox="1"/>
          <p:nvPr/>
        </p:nvSpPr>
        <p:spPr>
          <a:xfrm>
            <a:off x="4657207" y="4525927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5"/>
              </a:rPr>
              <a:t>Garbage collector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286990" y="4650539"/>
            <a:ext cx="6798250" cy="1192038"/>
          </a:xfrm>
        </p:spPr>
        <p:txBody>
          <a:bodyPr rtlCol="0" anchor="ctr"/>
          <a:lstStyle/>
          <a:p>
            <a:pPr rtl="0">
              <a:lnSpc>
                <a:spcPct val="100000"/>
              </a:lnSpc>
            </a:pPr>
            <a:r>
              <a:rPr lang="en-US" dirty="0"/>
              <a:t>Map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959626"/>
            <a:ext cx="2654056" cy="626166"/>
          </a:xfrm>
        </p:spPr>
        <p:txBody>
          <a:bodyPr rtlCol="0"/>
          <a:lstStyle/>
          <a:p>
            <a:pPr rtl="0"/>
            <a:r>
              <a:rPr lang="ru-RU" dirty="0"/>
              <a:t>Объекты для хранения именованных коллекций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42498"/>
            <a:ext cx="5184913" cy="432000"/>
          </a:xfrm>
        </p:spPr>
        <p:txBody>
          <a:bodyPr rtlCol="0"/>
          <a:lstStyle/>
          <a:p>
            <a:pPr rtl="0"/>
            <a:r>
              <a:rPr lang="en-US" dirty="0"/>
              <a:t>Map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16703" y="747495"/>
            <a:ext cx="3213096" cy="1196122"/>
          </a:xfrm>
        </p:spPr>
        <p:txBody>
          <a:bodyPr rtlCol="0"/>
          <a:lstStyle/>
          <a:p>
            <a:pPr rtl="0"/>
            <a:r>
              <a:rPr lang="ru-RU" b="0" i="0" u="none" strike="noStrike" dirty="0">
                <a:solidFill>
                  <a:srgbClr val="111111"/>
                </a:solidFill>
                <a:effectLst/>
                <a:latin typeface="-apple-system"/>
              </a:rPr>
              <a:t>Коллекция ключ/значение, как и </a:t>
            </a:r>
            <a:r>
              <a:rPr lang="en-GB" b="0" i="0" u="none" strike="noStrike" dirty="0">
                <a:solidFill>
                  <a:srgbClr val="111111"/>
                </a:solidFill>
                <a:effectLst/>
                <a:latin typeface="-apple-system"/>
              </a:rPr>
              <a:t>Object. </a:t>
            </a:r>
            <a:r>
              <a:rPr lang="ru-RU" b="0" i="0" u="none" strike="noStrike" dirty="0">
                <a:solidFill>
                  <a:srgbClr val="111111"/>
                </a:solidFill>
                <a:effectLst/>
                <a:latin typeface="-apple-system"/>
              </a:rPr>
              <a:t>Но основное отличие в том, что </a:t>
            </a:r>
            <a:r>
              <a:rPr lang="en-GB" b="0" i="0" u="none" strike="noStrike" dirty="0">
                <a:solidFill>
                  <a:srgbClr val="111111"/>
                </a:solidFill>
                <a:effectLst/>
                <a:latin typeface="-apple-system"/>
              </a:rPr>
              <a:t>Map </a:t>
            </a:r>
            <a:r>
              <a:rPr lang="ru-RU" b="0" i="0" u="none" strike="noStrike" dirty="0">
                <a:solidFill>
                  <a:srgbClr val="111111"/>
                </a:solidFill>
                <a:effectLst/>
                <a:latin typeface="-apple-system"/>
              </a:rPr>
              <a:t>позволяет использовать ключи любого типа.</a:t>
            </a:r>
          </a:p>
          <a:p>
            <a:pPr rtl="0"/>
            <a:br>
              <a:rPr lang="ru-RU" b="0" i="0" u="none" strike="noStrike" dirty="0">
                <a:solidFill>
                  <a:srgbClr val="111111"/>
                </a:solidFill>
                <a:effectLst/>
                <a:latin typeface="-apple-system"/>
              </a:rPr>
            </a:b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1174" y="3269974"/>
            <a:ext cx="8188626" cy="3406100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2800" dirty="0"/>
              <a:t>Основные операции</a:t>
            </a:r>
            <a:endParaRPr lang="en-GB" sz="2800" dirty="0"/>
          </a:p>
          <a:p>
            <a:pPr rtl="0"/>
            <a:r>
              <a:rPr lang="en-US" dirty="0"/>
              <a:t>new Map(</a:t>
            </a:r>
            <a:r>
              <a:rPr lang="en-US" dirty="0" err="1"/>
              <a:t>iterable</a:t>
            </a:r>
            <a:r>
              <a:rPr lang="en-US" dirty="0"/>
              <a:t>) – </a:t>
            </a:r>
            <a:r>
              <a:rPr lang="ru-RU" dirty="0"/>
              <a:t>создает коллекцию.</a:t>
            </a:r>
            <a:endParaRPr lang="en-GB" dirty="0"/>
          </a:p>
          <a:p>
            <a:pPr rtl="0"/>
            <a:r>
              <a:rPr lang="en-US" dirty="0" err="1"/>
              <a:t>map.set</a:t>
            </a:r>
            <a:r>
              <a:rPr lang="en-US" dirty="0"/>
              <a:t>(key, value)</a:t>
            </a:r>
            <a:r>
              <a:rPr lang="ru-RU" dirty="0"/>
              <a:t> – записывает по </a:t>
            </a:r>
            <a:r>
              <a:rPr lang="en-US" dirty="0"/>
              <a:t>key </a:t>
            </a:r>
            <a:r>
              <a:rPr lang="ru-RU" dirty="0"/>
              <a:t>значение </a:t>
            </a:r>
            <a:r>
              <a:rPr lang="en-US" dirty="0"/>
              <a:t>value</a:t>
            </a:r>
            <a:r>
              <a:rPr lang="ru-RU" dirty="0"/>
              <a:t>.</a:t>
            </a:r>
            <a:endParaRPr lang="en-GB" dirty="0"/>
          </a:p>
          <a:p>
            <a:pPr rtl="0"/>
            <a:r>
              <a:rPr lang="en-US" dirty="0" err="1"/>
              <a:t>map.get</a:t>
            </a:r>
            <a:r>
              <a:rPr lang="en-US" dirty="0"/>
              <a:t>(key)</a:t>
            </a:r>
            <a:r>
              <a:rPr lang="en-GB" dirty="0"/>
              <a:t> – </a:t>
            </a:r>
            <a:r>
              <a:rPr lang="ru-RU" dirty="0"/>
              <a:t>возвращает значение по </a:t>
            </a:r>
            <a:r>
              <a:rPr lang="en-US" dirty="0"/>
              <a:t>key </a:t>
            </a:r>
            <a:r>
              <a:rPr lang="ru-RU" dirty="0"/>
              <a:t>или </a:t>
            </a:r>
            <a:r>
              <a:rPr lang="en-US" dirty="0"/>
              <a:t>undefined</a:t>
            </a:r>
            <a:r>
              <a:rPr lang="ru-RU" dirty="0"/>
              <a:t>.</a:t>
            </a:r>
          </a:p>
          <a:p>
            <a:pPr rtl="0"/>
            <a:r>
              <a:rPr lang="en-US" dirty="0" err="1"/>
              <a:t>map.has</a:t>
            </a:r>
            <a:r>
              <a:rPr lang="en-US" dirty="0"/>
              <a:t>(key) – </a:t>
            </a:r>
            <a:r>
              <a:rPr lang="ru-RU" dirty="0"/>
              <a:t>возвращает </a:t>
            </a:r>
            <a:r>
              <a:rPr lang="en-US" dirty="0"/>
              <a:t>true </a:t>
            </a:r>
            <a:r>
              <a:rPr lang="ru-RU" dirty="0"/>
              <a:t>если </a:t>
            </a:r>
            <a:r>
              <a:rPr lang="en-US" dirty="0"/>
              <a:t>key </a:t>
            </a:r>
            <a:r>
              <a:rPr lang="ru-RU" dirty="0"/>
              <a:t>присутствует или </a:t>
            </a:r>
            <a:r>
              <a:rPr lang="en-US" dirty="0"/>
              <a:t>false</a:t>
            </a:r>
            <a:r>
              <a:rPr lang="ru-RU" dirty="0"/>
              <a:t>.</a:t>
            </a:r>
            <a:endParaRPr lang="en-US" dirty="0"/>
          </a:p>
          <a:p>
            <a:pPr rtl="0"/>
            <a:r>
              <a:rPr lang="en-US" dirty="0" err="1"/>
              <a:t>map.delete</a:t>
            </a:r>
            <a:r>
              <a:rPr lang="en-US" dirty="0"/>
              <a:t>(key) – </a:t>
            </a:r>
            <a:r>
              <a:rPr lang="ru-RU" dirty="0"/>
              <a:t>удаляет элемент по </a:t>
            </a:r>
            <a:r>
              <a:rPr lang="en-US" dirty="0"/>
              <a:t>key.</a:t>
            </a:r>
          </a:p>
          <a:p>
            <a:pPr rtl="0"/>
            <a:r>
              <a:rPr lang="en-US" dirty="0" err="1"/>
              <a:t>map.clear</a:t>
            </a:r>
            <a:r>
              <a:rPr lang="en-US" dirty="0"/>
              <a:t>() – </a:t>
            </a:r>
            <a:r>
              <a:rPr lang="ru-RU" dirty="0"/>
              <a:t>очищает коллекцию.</a:t>
            </a:r>
          </a:p>
          <a:p>
            <a:pPr rtl="0"/>
            <a:r>
              <a:rPr lang="en-US" dirty="0" err="1"/>
              <a:t>map.size</a:t>
            </a:r>
            <a:r>
              <a:rPr lang="en-US" dirty="0"/>
              <a:t> – </a:t>
            </a:r>
            <a:r>
              <a:rPr lang="ru-RU" dirty="0"/>
              <a:t>возвращает количество элементов в коллекции.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3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375E02-D4DE-7782-294B-9C1D16BF9B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09" y="242498"/>
            <a:ext cx="4838147" cy="274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689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1249373"/>
            <a:ext cx="5184913" cy="432000"/>
          </a:xfrm>
        </p:spPr>
        <p:txBody>
          <a:bodyPr rtlCol="0"/>
          <a:lstStyle/>
          <a:p>
            <a:pPr rtl="0"/>
            <a:r>
              <a:rPr lang="en-US" dirty="0" err="1"/>
              <a:t>Weack</a:t>
            </a:r>
            <a:r>
              <a:rPr lang="en-US" dirty="0"/>
              <a:t> map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985591" y="1754369"/>
            <a:ext cx="5644208" cy="1468931"/>
          </a:xfrm>
        </p:spPr>
        <p:txBody>
          <a:bodyPr rtlCol="0"/>
          <a:lstStyle/>
          <a:p>
            <a:r>
              <a:rPr lang="ru-RU" dirty="0"/>
              <a:t>Если мы используем объект как ключ в </a:t>
            </a:r>
            <a:r>
              <a:rPr lang="en-GB" dirty="0"/>
              <a:t>Map, </a:t>
            </a:r>
            <a:r>
              <a:rPr lang="ru-RU" dirty="0"/>
              <a:t>то до тех пор, пока существует </a:t>
            </a:r>
            <a:r>
              <a:rPr lang="en-GB" dirty="0"/>
              <a:t>Map, </a:t>
            </a:r>
            <a:r>
              <a:rPr lang="ru-RU" dirty="0"/>
              <a:t>также будет существовать и этот объект. Он занимает место в памяти и не может быть удалён сборщиком мусора.</a:t>
            </a:r>
          </a:p>
          <a:p>
            <a:r>
              <a:rPr lang="ru-RU" dirty="0"/>
              <a:t>В </a:t>
            </a:r>
            <a:r>
              <a:rPr lang="en-US" dirty="0" err="1"/>
              <a:t>Weack</a:t>
            </a:r>
            <a:r>
              <a:rPr lang="en-US" dirty="0"/>
              <a:t> Map </a:t>
            </a:r>
            <a:r>
              <a:rPr lang="ru-RU" dirty="0"/>
              <a:t>ключи должны быть </a:t>
            </a:r>
            <a:r>
              <a:rPr lang="ru-RU" dirty="0" err="1"/>
              <a:t>обьектами</a:t>
            </a:r>
            <a:r>
              <a:rPr lang="ru-RU" dirty="0"/>
              <a:t>.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1174" y="3429000"/>
            <a:ext cx="8188626" cy="3247074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2800" dirty="0"/>
              <a:t>Основные операции</a:t>
            </a:r>
            <a:endParaRPr lang="en-GB" sz="2800" dirty="0"/>
          </a:p>
          <a:p>
            <a:pPr rtl="0"/>
            <a:r>
              <a:rPr lang="en-US" dirty="0"/>
              <a:t>new </a:t>
            </a:r>
            <a:r>
              <a:rPr lang="en-US" dirty="0" err="1"/>
              <a:t>WeackMap</a:t>
            </a:r>
            <a:r>
              <a:rPr lang="en-US" dirty="0"/>
              <a:t>(</a:t>
            </a:r>
            <a:r>
              <a:rPr lang="en-US" dirty="0" err="1"/>
              <a:t>iterable</a:t>
            </a:r>
            <a:r>
              <a:rPr lang="en-US" dirty="0"/>
              <a:t>) – </a:t>
            </a:r>
            <a:r>
              <a:rPr lang="ru-RU" dirty="0"/>
              <a:t>создает коллекцию.</a:t>
            </a:r>
            <a:endParaRPr lang="en-GB" dirty="0"/>
          </a:p>
          <a:p>
            <a:pPr rtl="0"/>
            <a:r>
              <a:rPr lang="en-US" dirty="0" err="1"/>
              <a:t>map.set</a:t>
            </a:r>
            <a:r>
              <a:rPr lang="en-US" dirty="0"/>
              <a:t>(key, value)</a:t>
            </a:r>
            <a:r>
              <a:rPr lang="ru-RU" dirty="0"/>
              <a:t> – записывает по </a:t>
            </a:r>
            <a:r>
              <a:rPr lang="en-US" dirty="0"/>
              <a:t>key </a:t>
            </a:r>
            <a:r>
              <a:rPr lang="ru-RU" dirty="0"/>
              <a:t>значение </a:t>
            </a:r>
            <a:r>
              <a:rPr lang="en-US" dirty="0"/>
              <a:t>value</a:t>
            </a:r>
            <a:r>
              <a:rPr lang="ru-RU" dirty="0"/>
              <a:t>.</a:t>
            </a:r>
            <a:endParaRPr lang="en-GB" dirty="0"/>
          </a:p>
          <a:p>
            <a:pPr rtl="0"/>
            <a:r>
              <a:rPr lang="en-US" dirty="0" err="1"/>
              <a:t>map.get</a:t>
            </a:r>
            <a:r>
              <a:rPr lang="en-US" dirty="0"/>
              <a:t>(key)</a:t>
            </a:r>
            <a:r>
              <a:rPr lang="en-GB" dirty="0"/>
              <a:t> – </a:t>
            </a:r>
            <a:r>
              <a:rPr lang="ru-RU" dirty="0"/>
              <a:t>возвращает значение по </a:t>
            </a:r>
            <a:r>
              <a:rPr lang="en-US" dirty="0"/>
              <a:t>key </a:t>
            </a:r>
            <a:r>
              <a:rPr lang="ru-RU" dirty="0"/>
              <a:t>или </a:t>
            </a:r>
            <a:r>
              <a:rPr lang="en-US" dirty="0"/>
              <a:t>undefined</a:t>
            </a:r>
            <a:r>
              <a:rPr lang="ru-RU" dirty="0"/>
              <a:t>.</a:t>
            </a:r>
          </a:p>
          <a:p>
            <a:pPr rtl="0"/>
            <a:r>
              <a:rPr lang="en-US" dirty="0" err="1"/>
              <a:t>map.has</a:t>
            </a:r>
            <a:r>
              <a:rPr lang="en-US" dirty="0"/>
              <a:t>(key) – </a:t>
            </a:r>
            <a:r>
              <a:rPr lang="ru-RU" dirty="0"/>
              <a:t>возвращает </a:t>
            </a:r>
            <a:r>
              <a:rPr lang="en-US" dirty="0"/>
              <a:t>true </a:t>
            </a:r>
            <a:r>
              <a:rPr lang="ru-RU" dirty="0"/>
              <a:t>если </a:t>
            </a:r>
            <a:r>
              <a:rPr lang="en-US" dirty="0"/>
              <a:t>key </a:t>
            </a:r>
            <a:r>
              <a:rPr lang="ru-RU" dirty="0"/>
              <a:t>присутствует или </a:t>
            </a:r>
            <a:r>
              <a:rPr lang="en-US" dirty="0"/>
              <a:t>false</a:t>
            </a:r>
            <a:r>
              <a:rPr lang="ru-RU" dirty="0"/>
              <a:t>.</a:t>
            </a:r>
            <a:endParaRPr lang="en-US" dirty="0"/>
          </a:p>
          <a:p>
            <a:pPr rtl="0"/>
            <a:r>
              <a:rPr lang="en-US" dirty="0" err="1"/>
              <a:t>map.delete</a:t>
            </a:r>
            <a:r>
              <a:rPr lang="en-US" dirty="0"/>
              <a:t>(key) – </a:t>
            </a:r>
            <a:r>
              <a:rPr lang="ru-RU" dirty="0"/>
              <a:t>удаляет элемент по </a:t>
            </a:r>
            <a:r>
              <a:rPr lang="en-US" dirty="0"/>
              <a:t>key.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967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E38D1A1-1B61-94DC-01EC-4CCE8298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1542786"/>
            <a:ext cx="5184913" cy="432000"/>
          </a:xfrm>
        </p:spPr>
        <p:txBody>
          <a:bodyPr/>
          <a:lstStyle/>
          <a:p>
            <a:r>
              <a:rPr lang="ru-RU" dirty="0"/>
              <a:t>Сложность операций</a:t>
            </a:r>
            <a:endParaRPr lang="en-U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B758B-E383-EF56-E786-D279906DC2E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n-GB" noProof="0" smtClean="0"/>
              <a:pPr rtl="0"/>
              <a:t>5</a:t>
            </a:fld>
            <a:endParaRPr lang="en-GB" noProof="0"/>
          </a:p>
        </p:txBody>
      </p:sp>
      <p:pic>
        <p:nvPicPr>
          <p:cNvPr id="9" name="Picture Placeholder 9" descr="Abstract architecture polygon">
            <a:extLst>
              <a:ext uri="{FF2B5EF4-FFF2-40B4-BE49-F238E27FC236}">
                <a16:creationId xmlns:a16="http://schemas.microsoft.com/office/drawing/2014/main" id="{0228C338-07E0-F142-A9AA-FCFDF75F065E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l="15" r="15"/>
          <a:stretch>
            <a:fillRect/>
          </a:stretch>
        </p:blipFill>
        <p:spPr/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5EFEA9-4DEC-0285-075E-48679D1A6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95" y="2375452"/>
            <a:ext cx="9086004" cy="416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B4A3C5-601F-4AC8-1B51-7238EA3DF550}"/>
              </a:ext>
            </a:extLst>
          </p:cNvPr>
          <p:cNvSpPr txBox="1"/>
          <p:nvPr/>
        </p:nvSpPr>
        <p:spPr>
          <a:xfrm>
            <a:off x="5767249" y="2006120"/>
            <a:ext cx="3862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Скорость операций - </a:t>
            </a:r>
            <a:r>
              <a:rPr lang="ru-RU" dirty="0">
                <a:hlinkClick r:id="rId4"/>
              </a:rPr>
              <a:t>статейка на </a:t>
            </a:r>
            <a:r>
              <a:rPr lang="en-GB" dirty="0">
                <a:hlinkClick r:id="rId4"/>
              </a:rPr>
              <a:t>habr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3999139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Вывод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43906"/>
            <a:ext cx="7128193" cy="3933645"/>
          </a:xfrm>
        </p:spPr>
        <p:txBody>
          <a:bodyPr rtlCol="0"/>
          <a:lstStyle/>
          <a:p>
            <a:pPr marL="0" indent="0" rtl="0">
              <a:buNone/>
            </a:pPr>
            <a:r>
              <a:rPr lang="en-US" sz="3200" dirty="0"/>
              <a:t>MAP </a:t>
            </a:r>
            <a:r>
              <a:rPr lang="ru-RU" sz="3200" dirty="0"/>
              <a:t>напоминает </a:t>
            </a:r>
            <a:r>
              <a:rPr lang="en-US" sz="3200" dirty="0"/>
              <a:t>object </a:t>
            </a:r>
            <a:r>
              <a:rPr lang="ru-RU" sz="3200" dirty="0"/>
              <a:t>но у него есть преимущества:</a:t>
            </a:r>
            <a:endParaRPr lang="en-GB" sz="3200" dirty="0"/>
          </a:p>
          <a:p>
            <a:r>
              <a:rPr lang="ru-RU" b="0" i="0" u="none" strike="noStrike" dirty="0">
                <a:solidFill>
                  <a:srgbClr val="3A3A3A"/>
                </a:solidFill>
                <a:effectLst/>
                <a:latin typeface="system-ui"/>
              </a:rPr>
              <a:t>Размер — карты имеют свойство </a:t>
            </a:r>
            <a:r>
              <a:rPr lang="en-GB" b="0" i="0" u="none" strike="noStrike" dirty="0">
                <a:solidFill>
                  <a:srgbClr val="3A3A3A"/>
                </a:solidFill>
                <a:effectLst/>
                <a:latin typeface="system-ui"/>
              </a:rPr>
              <a:t>size, </a:t>
            </a:r>
            <a:r>
              <a:rPr lang="ru-RU" b="0" i="0" u="none" strike="noStrike" dirty="0">
                <a:solidFill>
                  <a:srgbClr val="3A3A3A"/>
                </a:solidFill>
                <a:effectLst/>
                <a:latin typeface="system-ui"/>
              </a:rPr>
              <a:t>в то время как объекты не имеют встроенного способа получения размера.</a:t>
            </a:r>
          </a:p>
          <a:p>
            <a:r>
              <a:rPr lang="ru-RU" b="0" i="0" u="none" strike="noStrike" dirty="0">
                <a:solidFill>
                  <a:srgbClr val="3A3A3A"/>
                </a:solidFill>
                <a:effectLst/>
                <a:latin typeface="system-ui"/>
              </a:rPr>
              <a:t>Итерация — карты являются итерируемыми, а объекты нет.</a:t>
            </a:r>
          </a:p>
          <a:p>
            <a:r>
              <a:rPr lang="ru-RU" b="0" i="0" u="none" strike="noStrike" dirty="0">
                <a:solidFill>
                  <a:srgbClr val="3A3A3A"/>
                </a:solidFill>
                <a:effectLst/>
                <a:latin typeface="system-ui"/>
              </a:rPr>
              <a:t>Гибкость — карты могут содержать любой тип данных (примитивы или объекты) в качестве ключа для значения, а объекты могут хранить только строки.</a:t>
            </a:r>
          </a:p>
          <a:p>
            <a:r>
              <a:rPr lang="ru-RU" b="0" i="0" u="none" strike="noStrike" dirty="0">
                <a:solidFill>
                  <a:srgbClr val="3A3A3A"/>
                </a:solidFill>
                <a:effectLst/>
                <a:latin typeface="system-ui"/>
              </a:rPr>
              <a:t>Упорядоченность — карты сохраняют порядок добавления, а объекты не имеют гарантированного порядка.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6</a:t>
            </a:fld>
            <a:endParaRPr lang="en-GB"/>
          </a:p>
        </p:txBody>
      </p:sp>
      <p:pic>
        <p:nvPicPr>
          <p:cNvPr id="9" name="Picture Placeholder 8" descr="Top view of three me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5529" y="4949687"/>
            <a:ext cx="6798250" cy="892890"/>
          </a:xfrm>
        </p:spPr>
        <p:txBody>
          <a:bodyPr rtlCol="0"/>
          <a:lstStyle/>
          <a:p>
            <a:pPr rtl="0"/>
            <a:r>
              <a:rPr lang="en-US" dirty="0"/>
              <a:t>set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64957" y="5098774"/>
            <a:ext cx="2456210" cy="606288"/>
          </a:xfrm>
        </p:spPr>
        <p:txBody>
          <a:bodyPr rtlCol="0"/>
          <a:lstStyle/>
          <a:p>
            <a:pPr rtl="0"/>
            <a:r>
              <a:rPr lang="ru-RU" dirty="0"/>
              <a:t>Коллекция уникальных значений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42498"/>
            <a:ext cx="5184913" cy="432000"/>
          </a:xfrm>
        </p:spPr>
        <p:txBody>
          <a:bodyPr rtlCol="0"/>
          <a:lstStyle/>
          <a:p>
            <a:pPr rtl="0"/>
            <a:r>
              <a:rPr lang="en-US" dirty="0"/>
              <a:t>set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16703" y="747495"/>
            <a:ext cx="3213096" cy="1196122"/>
          </a:xfrm>
        </p:spPr>
        <p:txBody>
          <a:bodyPr rtlCol="0"/>
          <a:lstStyle/>
          <a:p>
            <a:pPr rtl="0"/>
            <a:r>
              <a:rPr lang="ru-RU" b="0" i="0" u="none" strike="noStrike" dirty="0">
                <a:solidFill>
                  <a:srgbClr val="111111"/>
                </a:solidFill>
                <a:effectLst/>
                <a:latin typeface="-apple-system"/>
              </a:rPr>
              <a:t>концептуально больше походит на массив, а не объект, поскольку он представляет собой список значений, а не пар ключ/значение. </a:t>
            </a:r>
            <a:br>
              <a:rPr lang="ru-RU" b="0" i="0" u="none" strike="noStrike" dirty="0">
                <a:solidFill>
                  <a:srgbClr val="111111"/>
                </a:solidFill>
                <a:effectLst/>
                <a:latin typeface="-apple-system"/>
              </a:rPr>
            </a:b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1174" y="3269974"/>
            <a:ext cx="8188626" cy="3406100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2800" dirty="0"/>
              <a:t>Основные операции</a:t>
            </a:r>
            <a:endParaRPr lang="en-GB" sz="2800" dirty="0"/>
          </a:p>
          <a:p>
            <a:pPr rtl="0"/>
            <a:r>
              <a:rPr lang="en-US" dirty="0"/>
              <a:t>new Set</a:t>
            </a:r>
            <a:r>
              <a:rPr lang="ru-RU" dirty="0"/>
              <a:t>(</a:t>
            </a:r>
            <a:r>
              <a:rPr lang="en-US" dirty="0" err="1"/>
              <a:t>iterable</a:t>
            </a:r>
            <a:r>
              <a:rPr lang="ru-RU" dirty="0"/>
              <a:t>)</a:t>
            </a:r>
            <a:r>
              <a:rPr lang="en-US" dirty="0"/>
              <a:t> – </a:t>
            </a:r>
            <a:r>
              <a:rPr lang="ru-RU" dirty="0"/>
              <a:t>создает коллекцию.</a:t>
            </a:r>
            <a:endParaRPr lang="en-GB" dirty="0"/>
          </a:p>
          <a:p>
            <a:pPr rtl="0"/>
            <a:r>
              <a:rPr lang="en-US" dirty="0" err="1"/>
              <a:t>set.add</a:t>
            </a:r>
            <a:r>
              <a:rPr lang="en-US" dirty="0"/>
              <a:t>(value)</a:t>
            </a:r>
            <a:r>
              <a:rPr lang="ru-RU" dirty="0"/>
              <a:t> – добавляет </a:t>
            </a:r>
            <a:r>
              <a:rPr lang="en-US" dirty="0"/>
              <a:t>value</a:t>
            </a:r>
            <a:r>
              <a:rPr lang="ru-RU" dirty="0"/>
              <a:t>.</a:t>
            </a:r>
            <a:endParaRPr lang="en-GB" dirty="0"/>
          </a:p>
          <a:p>
            <a:pPr rtl="0"/>
            <a:r>
              <a:rPr lang="en-US" dirty="0" err="1"/>
              <a:t>set.has</a:t>
            </a:r>
            <a:r>
              <a:rPr lang="en-US" dirty="0"/>
              <a:t>(value) – </a:t>
            </a:r>
            <a:r>
              <a:rPr lang="ru-RU" dirty="0"/>
              <a:t>возвращает </a:t>
            </a:r>
            <a:r>
              <a:rPr lang="en-US" dirty="0"/>
              <a:t>true </a:t>
            </a:r>
            <a:r>
              <a:rPr lang="ru-RU" dirty="0"/>
              <a:t>если </a:t>
            </a:r>
            <a:r>
              <a:rPr lang="en-US" dirty="0"/>
              <a:t>key </a:t>
            </a:r>
            <a:r>
              <a:rPr lang="ru-RU" dirty="0"/>
              <a:t>присутствует или </a:t>
            </a:r>
            <a:r>
              <a:rPr lang="en-US" dirty="0"/>
              <a:t>false</a:t>
            </a:r>
            <a:r>
              <a:rPr lang="ru-RU" dirty="0"/>
              <a:t>.</a:t>
            </a:r>
            <a:endParaRPr lang="en-US" dirty="0"/>
          </a:p>
          <a:p>
            <a:pPr rtl="0"/>
            <a:r>
              <a:rPr lang="en-US" dirty="0" err="1"/>
              <a:t>set.delete</a:t>
            </a:r>
            <a:r>
              <a:rPr lang="en-US" dirty="0"/>
              <a:t>(value) – </a:t>
            </a:r>
            <a:r>
              <a:rPr lang="ru-RU" dirty="0"/>
              <a:t>удаляет элемент по </a:t>
            </a:r>
            <a:r>
              <a:rPr lang="en-US" dirty="0"/>
              <a:t>key.</a:t>
            </a:r>
          </a:p>
          <a:p>
            <a:pPr rtl="0"/>
            <a:r>
              <a:rPr lang="en-US" dirty="0" err="1"/>
              <a:t>set.clear</a:t>
            </a:r>
            <a:r>
              <a:rPr lang="en-US" dirty="0"/>
              <a:t>() – </a:t>
            </a:r>
            <a:r>
              <a:rPr lang="ru-RU" dirty="0"/>
              <a:t>очищает коллекцию.</a:t>
            </a:r>
          </a:p>
          <a:p>
            <a:pPr rtl="0"/>
            <a:r>
              <a:rPr lang="en-US" dirty="0" err="1"/>
              <a:t>set.size</a:t>
            </a:r>
            <a:r>
              <a:rPr lang="en-US" dirty="0"/>
              <a:t> – </a:t>
            </a:r>
            <a:r>
              <a:rPr lang="ru-RU" dirty="0"/>
              <a:t>возвращает количество элементов в коллекции.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832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802113"/>
            <a:ext cx="5184913" cy="432000"/>
          </a:xfrm>
        </p:spPr>
        <p:txBody>
          <a:bodyPr rtlCol="0"/>
          <a:lstStyle/>
          <a:p>
            <a:pPr rtl="0"/>
            <a:r>
              <a:rPr lang="en-US" dirty="0" err="1"/>
              <a:t>Weack</a:t>
            </a:r>
            <a:r>
              <a:rPr lang="en-US" dirty="0"/>
              <a:t> set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335696" y="1307109"/>
            <a:ext cx="7294103" cy="2065279"/>
          </a:xfrm>
        </p:spPr>
        <p:txBody>
          <a:bodyPr rtlCol="0"/>
          <a:lstStyle/>
          <a:p>
            <a:pPr algn="l"/>
            <a:r>
              <a:rPr lang="ru-RU" b="0" i="0" dirty="0">
                <a:effectLst/>
                <a:latin typeface="system-ui"/>
              </a:rPr>
              <a:t>Коллекция </a:t>
            </a:r>
            <a:r>
              <a:rPr lang="en-GB" b="0" i="0" dirty="0" err="1">
                <a:effectLst/>
                <a:latin typeface="system-ui"/>
              </a:rPr>
              <a:t>WeakSet</a:t>
            </a:r>
            <a:r>
              <a:rPr lang="en-GB" b="0" i="0" dirty="0">
                <a:effectLst/>
                <a:latin typeface="system-ui"/>
              </a:rPr>
              <a:t> </a:t>
            </a:r>
            <a:r>
              <a:rPr lang="ru-RU" b="0" i="0" dirty="0">
                <a:effectLst/>
                <a:latin typeface="system-ui"/>
              </a:rPr>
              <a:t>ведёт себя похоже: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effectLst/>
                <a:latin typeface="system-ui"/>
              </a:rPr>
              <a:t>Она аналогична </a:t>
            </a:r>
            <a:r>
              <a:rPr lang="en-GB" b="0" i="0" dirty="0">
                <a:effectLst/>
                <a:latin typeface="system-ui"/>
              </a:rPr>
              <a:t>Set, </a:t>
            </a:r>
            <a:r>
              <a:rPr lang="ru-RU" b="0" i="0" dirty="0">
                <a:effectLst/>
                <a:latin typeface="system-ui"/>
              </a:rPr>
              <a:t>но мы можем добавлять в </a:t>
            </a:r>
            <a:r>
              <a:rPr lang="en-GB" b="0" i="0" dirty="0" err="1">
                <a:effectLst/>
                <a:latin typeface="system-ui"/>
              </a:rPr>
              <a:t>WeakSet</a:t>
            </a:r>
            <a:r>
              <a:rPr lang="en-GB" b="0" i="0" dirty="0">
                <a:effectLst/>
                <a:latin typeface="system-ui"/>
              </a:rPr>
              <a:t> </a:t>
            </a:r>
            <a:r>
              <a:rPr lang="ru-RU" b="0" i="0" dirty="0">
                <a:effectLst/>
                <a:latin typeface="system-ui"/>
              </a:rPr>
              <a:t>только объекты (не примитивные значения).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b="0" i="0" dirty="0">
                <a:effectLst/>
                <a:latin typeface="system-ui"/>
              </a:rPr>
              <a:t>Объект присутствует в множестве только до тех пор, пока доступен где-то ещё.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1174" y="3786808"/>
            <a:ext cx="8188626" cy="2889265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2800" dirty="0"/>
              <a:t>Основные операции</a:t>
            </a:r>
            <a:endParaRPr lang="en-GB" sz="2800" dirty="0"/>
          </a:p>
          <a:p>
            <a:pPr rtl="0"/>
            <a:r>
              <a:rPr lang="en-US" dirty="0"/>
              <a:t>new </a:t>
            </a:r>
            <a:r>
              <a:rPr lang="en-US" dirty="0" err="1"/>
              <a:t>WeackSet</a:t>
            </a:r>
            <a:r>
              <a:rPr lang="ru-RU" dirty="0"/>
              <a:t>(</a:t>
            </a:r>
            <a:r>
              <a:rPr lang="en-US" dirty="0" err="1"/>
              <a:t>iterable</a:t>
            </a:r>
            <a:r>
              <a:rPr lang="ru-RU" dirty="0"/>
              <a:t>)</a:t>
            </a:r>
            <a:r>
              <a:rPr lang="en-US" dirty="0"/>
              <a:t> – </a:t>
            </a:r>
            <a:r>
              <a:rPr lang="ru-RU" dirty="0"/>
              <a:t>создает коллекцию.</a:t>
            </a:r>
            <a:endParaRPr lang="en-GB" dirty="0"/>
          </a:p>
          <a:p>
            <a:pPr rtl="0"/>
            <a:r>
              <a:rPr lang="en-US" dirty="0" err="1"/>
              <a:t>set.add</a:t>
            </a:r>
            <a:r>
              <a:rPr lang="en-US" dirty="0"/>
              <a:t>(value)</a:t>
            </a:r>
            <a:r>
              <a:rPr lang="ru-RU" dirty="0"/>
              <a:t> – добавляет </a:t>
            </a:r>
            <a:r>
              <a:rPr lang="en-US" dirty="0"/>
              <a:t>value</a:t>
            </a:r>
            <a:r>
              <a:rPr lang="ru-RU" dirty="0"/>
              <a:t>.</a:t>
            </a:r>
            <a:endParaRPr lang="en-GB" dirty="0"/>
          </a:p>
          <a:p>
            <a:pPr rtl="0"/>
            <a:r>
              <a:rPr lang="en-US" dirty="0" err="1"/>
              <a:t>set.has</a:t>
            </a:r>
            <a:r>
              <a:rPr lang="en-US" dirty="0"/>
              <a:t>(value) – </a:t>
            </a:r>
            <a:r>
              <a:rPr lang="ru-RU" dirty="0"/>
              <a:t>возвращает </a:t>
            </a:r>
            <a:r>
              <a:rPr lang="en-US" dirty="0"/>
              <a:t>true </a:t>
            </a:r>
            <a:r>
              <a:rPr lang="ru-RU" dirty="0"/>
              <a:t>если </a:t>
            </a:r>
            <a:r>
              <a:rPr lang="en-US" dirty="0"/>
              <a:t>key </a:t>
            </a:r>
            <a:r>
              <a:rPr lang="ru-RU" dirty="0"/>
              <a:t>присутствует или </a:t>
            </a:r>
            <a:r>
              <a:rPr lang="en-US" dirty="0"/>
              <a:t>false</a:t>
            </a:r>
            <a:r>
              <a:rPr lang="ru-RU" dirty="0"/>
              <a:t>.</a:t>
            </a:r>
            <a:endParaRPr lang="en-US" dirty="0"/>
          </a:p>
          <a:p>
            <a:pPr rtl="0"/>
            <a:r>
              <a:rPr lang="en-US" dirty="0" err="1"/>
              <a:t>set.delete</a:t>
            </a:r>
            <a:r>
              <a:rPr lang="en-US" dirty="0"/>
              <a:t>(value) – </a:t>
            </a:r>
            <a:r>
              <a:rPr lang="ru-RU" dirty="0"/>
              <a:t>удаляет элемент по </a:t>
            </a:r>
            <a:r>
              <a:rPr lang="en-US" dirty="0"/>
              <a:t>key.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1707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6_TF67328976" id="{8D41288C-A143-4C55-A19F-9A38F7741759}" vid="{98B99BFD-3B7E-4AE0-80A8-38C1178D3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2482</TotalTime>
  <Words>564</Words>
  <Application>Microsoft Macintosh PowerPoint</Application>
  <PresentationFormat>Widescreen</PresentationFormat>
  <Paragraphs>82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-apple-system</vt:lpstr>
      <vt:lpstr>Arial</vt:lpstr>
      <vt:lpstr>Calibri</vt:lpstr>
      <vt:lpstr>Corbel</vt:lpstr>
      <vt:lpstr>Inter</vt:lpstr>
      <vt:lpstr>system-ui</vt:lpstr>
      <vt:lpstr>Times New Roman</vt:lpstr>
      <vt:lpstr>Office Theme</vt:lpstr>
      <vt:lpstr>Map &amp; set</vt:lpstr>
      <vt:lpstr>Map</vt:lpstr>
      <vt:lpstr>Map</vt:lpstr>
      <vt:lpstr>Weack map</vt:lpstr>
      <vt:lpstr>Сложность операций</vt:lpstr>
      <vt:lpstr>Вывод</vt:lpstr>
      <vt:lpstr>set</vt:lpstr>
      <vt:lpstr>set</vt:lpstr>
      <vt:lpstr>Weack set</vt:lpstr>
      <vt:lpstr>Сложность операций</vt:lpstr>
      <vt:lpstr>вывод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Структуры данных</dc:title>
  <dc:creator>SAVCHUK, Serhii</dc:creator>
  <cp:lastModifiedBy>SAVCHUK, Serhii</cp:lastModifiedBy>
  <cp:revision>4</cp:revision>
  <dcterms:created xsi:type="dcterms:W3CDTF">2023-04-18T15:10:16Z</dcterms:created>
  <dcterms:modified xsi:type="dcterms:W3CDTF">2023-05-26T21:05:46Z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